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sldIdLst>
    <p:sldId id="256" r:id="rId5"/>
    <p:sldId id="262" r:id="rId6"/>
    <p:sldId id="263" r:id="rId7"/>
    <p:sldId id="260" r:id="rId8"/>
    <p:sldId id="266" r:id="rId9"/>
    <p:sldId id="261" r:id="rId10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B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63"/>
    <p:restoredTop sz="95701"/>
  </p:normalViewPr>
  <p:slideViewPr>
    <p:cSldViewPr snapToGrid="0" snapToObjects="1">
      <p:cViewPr varScale="1">
        <p:scale>
          <a:sx n="63" d="100"/>
          <a:sy n="63" d="100"/>
        </p:scale>
        <p:origin x="50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27A4C-D9D4-F240-B078-BF50B5BF916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B71EB-3C59-A849-B4C3-0AC127B453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8768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1" y="2130428"/>
            <a:ext cx="10363200" cy="1470025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E4B346"/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DD6A92E-1AFC-7D45-861D-A698CF1A60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" t="1059" r="46395" b="1059"/>
          <a:stretch/>
        </p:blipFill>
        <p:spPr>
          <a:xfrm>
            <a:off x="0" y="0"/>
            <a:ext cx="3707027" cy="685800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F0F37698-D6FD-E34C-B20F-03A5ED9455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" t="1059" r="44200" b="1059"/>
          <a:stretch/>
        </p:blipFill>
        <p:spPr>
          <a:xfrm rot="10800000">
            <a:off x="8331200" y="0"/>
            <a:ext cx="3860800" cy="6858000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103E2043-0E6C-3A43-811F-902DE2E742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077" y="5560155"/>
            <a:ext cx="1297845" cy="129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6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0D507385-49FA-7A4C-B846-3A2A9C09E3A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Bildobjekt 8">
              <a:extLst>
                <a:ext uri="{FF2B5EF4-FFF2-40B4-BE49-F238E27FC236}">
                  <a16:creationId xmlns:a16="http://schemas.microsoft.com/office/drawing/2014/main" id="{FD66B8F6-38C0-0D4F-B483-658F68C0B4E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10" name="Rak 9">
              <a:extLst>
                <a:ext uri="{FF2B5EF4-FFF2-40B4-BE49-F238E27FC236}">
                  <a16:creationId xmlns:a16="http://schemas.microsoft.com/office/drawing/2014/main" id="{4DC85BD2-C766-3E4F-9CDC-4B69E0E35090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78DD0AE6-0588-7241-8304-0D9141997E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461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1" y="274641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50604945-0F72-814E-85BC-B292F549F073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Bildobjekt 8">
              <a:extLst>
                <a:ext uri="{FF2B5EF4-FFF2-40B4-BE49-F238E27FC236}">
                  <a16:creationId xmlns:a16="http://schemas.microsoft.com/office/drawing/2014/main" id="{BA82947D-0E5C-4F4F-8752-57D1FB34840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10" name="Rak 9">
              <a:extLst>
                <a:ext uri="{FF2B5EF4-FFF2-40B4-BE49-F238E27FC236}">
                  <a16:creationId xmlns:a16="http://schemas.microsoft.com/office/drawing/2014/main" id="{608B66AE-A876-9042-B01C-44DD070334A1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1E7E3EDF-B662-5B4A-926B-BA612D7215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132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AC970F3F-4377-6E46-B545-4BF7B42EC5D3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Bildobjekt 6">
              <a:extLst>
                <a:ext uri="{FF2B5EF4-FFF2-40B4-BE49-F238E27FC236}">
                  <a16:creationId xmlns:a16="http://schemas.microsoft.com/office/drawing/2014/main" id="{5F3491AB-937F-7F40-80B2-23C418A64A0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9" name="Rak 8">
              <a:extLst>
                <a:ext uri="{FF2B5EF4-FFF2-40B4-BE49-F238E27FC236}">
                  <a16:creationId xmlns:a16="http://schemas.microsoft.com/office/drawing/2014/main" id="{A6476C1D-9047-8148-A505-8B2F556E8636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11055A5F-1707-7C49-8075-F772D498D2E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391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5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1B23E10A-D846-024A-9E4D-AFD2B5511D78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Bildobjekt 8">
              <a:extLst>
                <a:ext uri="{FF2B5EF4-FFF2-40B4-BE49-F238E27FC236}">
                  <a16:creationId xmlns:a16="http://schemas.microsoft.com/office/drawing/2014/main" id="{921A3160-5EC1-7A43-B941-852000283F9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10" name="Rak 9">
              <a:extLst>
                <a:ext uri="{FF2B5EF4-FFF2-40B4-BE49-F238E27FC236}">
                  <a16:creationId xmlns:a16="http://schemas.microsoft.com/office/drawing/2014/main" id="{04A3DD8B-9F7D-0940-8469-9B6AD5946730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4BC66265-4DC0-BC49-B60B-F445263AFF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078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86AE4F2A-DEF0-5045-9379-FC82A7E58855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89220312-570D-5F43-B348-3087FEB7680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11" name="Rak 10">
              <a:extLst>
                <a:ext uri="{FF2B5EF4-FFF2-40B4-BE49-F238E27FC236}">
                  <a16:creationId xmlns:a16="http://schemas.microsoft.com/office/drawing/2014/main" id="{0DD0B0B0-3A5F-734E-AE3E-B8B91AC0AE35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2" name="Bildobjekt 11">
              <a:extLst>
                <a:ext uri="{FF2B5EF4-FFF2-40B4-BE49-F238E27FC236}">
                  <a16:creationId xmlns:a16="http://schemas.microsoft.com/office/drawing/2014/main" id="{A6F597DC-EAED-D642-AF75-65BC31FF60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888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1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1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11" name="Grupp 10">
            <a:extLst>
              <a:ext uri="{FF2B5EF4-FFF2-40B4-BE49-F238E27FC236}">
                <a16:creationId xmlns:a16="http://schemas.microsoft.com/office/drawing/2014/main" id="{E11D0EED-1B19-0841-B960-EE50C573C83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2" name="Bildobjekt 11">
              <a:extLst>
                <a:ext uri="{FF2B5EF4-FFF2-40B4-BE49-F238E27FC236}">
                  <a16:creationId xmlns:a16="http://schemas.microsoft.com/office/drawing/2014/main" id="{E7530239-403D-E145-B745-09C914AB97F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13" name="Rak 12">
              <a:extLst>
                <a:ext uri="{FF2B5EF4-FFF2-40B4-BE49-F238E27FC236}">
                  <a16:creationId xmlns:a16="http://schemas.microsoft.com/office/drawing/2014/main" id="{CD87F42B-0B71-F34D-86F2-ABE4CFFBAF12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32D38B5D-E1A2-3E42-BB89-B6ED2A8D8D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170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D563A094-4FFF-A54F-A8A3-55B0F12E7CD0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" name="Bildobjekt 7">
              <a:extLst>
                <a:ext uri="{FF2B5EF4-FFF2-40B4-BE49-F238E27FC236}">
                  <a16:creationId xmlns:a16="http://schemas.microsoft.com/office/drawing/2014/main" id="{1BE96CDC-CCB7-2B49-8025-651011350A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9" name="Rak 8">
              <a:extLst>
                <a:ext uri="{FF2B5EF4-FFF2-40B4-BE49-F238E27FC236}">
                  <a16:creationId xmlns:a16="http://schemas.microsoft.com/office/drawing/2014/main" id="{483FCBD3-884D-9A46-92BC-DFE04C7C9216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ECA9B0A2-FD08-C440-8376-6B9854CC908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881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6" name="Grupp 5">
            <a:extLst>
              <a:ext uri="{FF2B5EF4-FFF2-40B4-BE49-F238E27FC236}">
                <a16:creationId xmlns:a16="http://schemas.microsoft.com/office/drawing/2014/main" id="{F993EF04-C864-A44D-9393-B33B2023597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Bildobjekt 6">
              <a:extLst>
                <a:ext uri="{FF2B5EF4-FFF2-40B4-BE49-F238E27FC236}">
                  <a16:creationId xmlns:a16="http://schemas.microsoft.com/office/drawing/2014/main" id="{B1F2025F-7FCD-EB44-B087-F9F8275B933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8" name="Rak 7">
              <a:extLst>
                <a:ext uri="{FF2B5EF4-FFF2-40B4-BE49-F238E27FC236}">
                  <a16:creationId xmlns:a16="http://schemas.microsoft.com/office/drawing/2014/main" id="{5E593331-47A8-FE44-9B42-FE67E702E986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9" name="Bildobjekt 8">
              <a:extLst>
                <a:ext uri="{FF2B5EF4-FFF2-40B4-BE49-F238E27FC236}">
                  <a16:creationId xmlns:a16="http://schemas.microsoft.com/office/drawing/2014/main" id="{EA450076-1BCF-D247-8BD4-562E33CECC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184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1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7321FCFF-B8BD-3D46-9A99-4E65ED7E6A9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73A99026-DAF8-954D-B07B-74C06722074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11" name="Rak 10">
              <a:extLst>
                <a:ext uri="{FF2B5EF4-FFF2-40B4-BE49-F238E27FC236}">
                  <a16:creationId xmlns:a16="http://schemas.microsoft.com/office/drawing/2014/main" id="{795600B1-58E6-DB43-8027-8680AC9E7A5A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2" name="Bildobjekt 11">
              <a:extLst>
                <a:ext uri="{FF2B5EF4-FFF2-40B4-BE49-F238E27FC236}">
                  <a16:creationId xmlns:a16="http://schemas.microsoft.com/office/drawing/2014/main" id="{89339EF7-62EE-0D43-ADAA-C6E40E4133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307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1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1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DE6CA893-B871-A947-A6AA-FB6A87C88C55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EC75EE5C-0565-3D47-BC1F-17001926665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" t="1059" r="44200" b="1059"/>
            <a:stretch/>
          </p:blipFill>
          <p:spPr>
            <a:xfrm rot="10800000">
              <a:off x="8331200" y="0"/>
              <a:ext cx="3860800" cy="6858000"/>
            </a:xfrm>
            <a:prstGeom prst="rect">
              <a:avLst/>
            </a:prstGeom>
          </p:spPr>
        </p:pic>
        <p:cxnSp>
          <p:nvCxnSpPr>
            <p:cNvPr id="11" name="Rak 10">
              <a:extLst>
                <a:ext uri="{FF2B5EF4-FFF2-40B4-BE49-F238E27FC236}">
                  <a16:creationId xmlns:a16="http://schemas.microsoft.com/office/drawing/2014/main" id="{635D983B-8192-BF49-8478-4A76ECCA8E68}"/>
                </a:ext>
              </a:extLst>
            </p:cNvPr>
            <p:cNvCxnSpPr/>
            <p:nvPr userDrawn="1"/>
          </p:nvCxnSpPr>
          <p:spPr>
            <a:xfrm>
              <a:off x="0" y="1417638"/>
              <a:ext cx="9864000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pic>
          <p:nvPicPr>
            <p:cNvPr id="12" name="Bildobjekt 11">
              <a:extLst>
                <a:ext uri="{FF2B5EF4-FFF2-40B4-BE49-F238E27FC236}">
                  <a16:creationId xmlns:a16="http://schemas.microsoft.com/office/drawing/2014/main" id="{33AACE80-60AB-834D-8DC2-9C13F5152B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3881" y="47240"/>
              <a:ext cx="1297845" cy="1297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365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20AEF-CD71-4B80-AB81-9483301E97BB}" type="datetimeFigureOut">
              <a:rPr lang="sv-SE" smtClean="0"/>
              <a:t>2024-05-08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1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012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35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Flama" pitchFamily="2" charset="77"/>
          <a:ea typeface="+mj-ea"/>
          <a:cs typeface="+mj-cs"/>
        </a:defRPr>
      </a:lvl1pPr>
    </p:titleStyle>
    <p:bodyStyle>
      <a:lvl1pPr marL="342883" indent="-342883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1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85BD14-2F2F-2B45-B3DE-853A5A0E15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6600" dirty="0">
                <a:latin typeface="Dharma Gothic E ExBold Italic" pitchFamily="82" charset="77"/>
              </a:rPr>
              <a:t>U-16 försäsong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8E74BB8-B8A7-8548-9C7D-486A0F456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latin typeface="Flama" pitchFamily="2" charset="77"/>
              </a:rPr>
              <a:t>2024-2025</a:t>
            </a:r>
            <a:endParaRPr lang="sv-SE" dirty="0">
              <a:solidFill>
                <a:srgbClr val="E4B346"/>
              </a:solidFill>
              <a:latin typeface="Flam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65604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9A9597-ED08-6F4B-8175-CB5F2D37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Fokus sommarträning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4937AD-7B70-534B-9C75-274511653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0203"/>
            <a:ext cx="96012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dirty="0"/>
              <a:t>Lära sig att träna - bli bättre på allt – skapa en grund</a:t>
            </a:r>
          </a:p>
          <a:p>
            <a:pPr>
              <a:lnSpc>
                <a:spcPct val="150000"/>
              </a:lnSpc>
            </a:pPr>
            <a:r>
              <a:rPr lang="sv-SE" dirty="0"/>
              <a:t>Långsiktig utveckling </a:t>
            </a:r>
          </a:p>
          <a:p>
            <a:pPr>
              <a:lnSpc>
                <a:spcPct val="150000"/>
              </a:lnSpc>
            </a:pPr>
            <a:r>
              <a:rPr lang="sv-SE" dirty="0"/>
              <a:t>God teknik </a:t>
            </a:r>
            <a:r>
              <a:rPr lang="sv-SE" dirty="0">
                <a:sym typeface="Wingdings" pitchFamily="2" charset="2"/>
              </a:rPr>
              <a:t> kan träna hårdare/effektivare samt mindre risk för skador</a:t>
            </a:r>
          </a:p>
          <a:p>
            <a:pPr>
              <a:lnSpc>
                <a:spcPct val="150000"/>
              </a:lnSpc>
            </a:pPr>
            <a:r>
              <a:rPr lang="sv-SE" dirty="0">
                <a:sym typeface="Wingdings" pitchFamily="2" charset="2"/>
              </a:rPr>
              <a:t>Skapa goda vanor!</a:t>
            </a:r>
          </a:p>
          <a:p>
            <a:pPr>
              <a:lnSpc>
                <a:spcPct val="150000"/>
              </a:lnSpc>
            </a:pPr>
            <a:r>
              <a:rPr lang="sv-SE" dirty="0">
                <a:sym typeface="Wingdings" pitchFamily="2" charset="2"/>
              </a:rPr>
              <a:t>Tävla! </a:t>
            </a:r>
          </a:p>
          <a:p>
            <a:pPr>
              <a:lnSpc>
                <a:spcPct val="150000"/>
              </a:lnSpc>
            </a:pPr>
            <a:r>
              <a:rPr lang="sv-SE" dirty="0"/>
              <a:t>Regelbundna tester för att se utveckling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678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42A2E5-0C3C-BC43-B0AF-50D808FC2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Fysiska grundegenskaper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2DE03A-4D76-5A40-AC49-324291C7F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0203"/>
            <a:ext cx="972312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b="1" dirty="0"/>
              <a:t>Styrka</a:t>
            </a:r>
            <a:r>
              <a:rPr lang="sv-SE" dirty="0"/>
              <a:t> – Stark i närkamper, snabb på skridskor! Förflytta hög kraft snabbt!</a:t>
            </a:r>
          </a:p>
          <a:p>
            <a:pPr>
              <a:lnSpc>
                <a:spcPct val="150000"/>
              </a:lnSpc>
            </a:pPr>
            <a:r>
              <a:rPr lang="sv-SE" b="1" dirty="0"/>
              <a:t>Kondition</a:t>
            </a:r>
            <a:r>
              <a:rPr lang="sv-SE" dirty="0"/>
              <a:t> – Krävs för att orka spela med hög intensitet i matcher samt kunna träna mycket!</a:t>
            </a:r>
          </a:p>
          <a:p>
            <a:pPr>
              <a:lnSpc>
                <a:spcPct val="150000"/>
              </a:lnSpc>
            </a:pPr>
            <a:r>
              <a:rPr lang="sv-SE" b="1" dirty="0"/>
              <a:t>Snabbhet</a:t>
            </a:r>
            <a:r>
              <a:rPr lang="sv-SE" dirty="0"/>
              <a:t> – Ta sig förbi motståndare, </a:t>
            </a:r>
            <a:r>
              <a:rPr lang="sv-SE" dirty="0" err="1"/>
              <a:t>backcheck</a:t>
            </a:r>
            <a:r>
              <a:rPr lang="sv-SE" dirty="0"/>
              <a:t>, först in i dueller mm.</a:t>
            </a:r>
          </a:p>
          <a:p>
            <a:pPr>
              <a:lnSpc>
                <a:spcPct val="150000"/>
              </a:lnSpc>
            </a:pPr>
            <a:r>
              <a:rPr lang="sv-SE" b="1" dirty="0"/>
              <a:t>Koordination</a:t>
            </a:r>
            <a:r>
              <a:rPr lang="sv-SE" dirty="0"/>
              <a:t> – För att kunna förflytta sig på ett smidigt och effektivt sätt på isen!</a:t>
            </a:r>
          </a:p>
          <a:p>
            <a:pPr>
              <a:lnSpc>
                <a:spcPct val="150000"/>
              </a:lnSpc>
            </a:pPr>
            <a:r>
              <a:rPr lang="sv-SE" b="1" dirty="0"/>
              <a:t>Rörlighet</a:t>
            </a:r>
            <a:r>
              <a:rPr lang="sv-SE" dirty="0"/>
              <a:t> – Framförallt fotled, knä och höft för att få kraft hela vägen i skäret. Kunna röra sig smidigt utan att vara begränsad!</a:t>
            </a:r>
          </a:p>
        </p:txBody>
      </p:sp>
    </p:spTree>
    <p:extLst>
      <p:ext uri="{BB962C8B-B14F-4D97-AF65-F5344CB8AC3E}">
        <p14:creationId xmlns:p14="http://schemas.microsoft.com/office/powerpoint/2010/main" val="370110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25BBC4-08CA-C647-85AA-B0AC411D0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Grundschema - </a:t>
            </a:r>
            <a:r>
              <a:rPr lang="sv-SE" dirty="0" err="1"/>
              <a:t>Fys</a:t>
            </a:r>
            <a:endParaRPr lang="sv-SE"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BB7E1187-5724-DF48-A165-1C88C39AB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739984"/>
              </p:ext>
            </p:extLst>
          </p:nvPr>
        </p:nvGraphicFramePr>
        <p:xfrm>
          <a:off x="240030" y="1600200"/>
          <a:ext cx="11624309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569">
                  <a:extLst>
                    <a:ext uri="{9D8B030D-6E8A-4147-A177-3AD203B41FA5}">
                      <a16:colId xmlns:a16="http://schemas.microsoft.com/office/drawing/2014/main" val="118806242"/>
                    </a:ext>
                  </a:extLst>
                </a:gridCol>
                <a:gridCol w="1452820">
                  <a:extLst>
                    <a:ext uri="{9D8B030D-6E8A-4147-A177-3AD203B41FA5}">
                      <a16:colId xmlns:a16="http://schemas.microsoft.com/office/drawing/2014/main" val="2096580294"/>
                    </a:ext>
                  </a:extLst>
                </a:gridCol>
                <a:gridCol w="1452820">
                  <a:extLst>
                    <a:ext uri="{9D8B030D-6E8A-4147-A177-3AD203B41FA5}">
                      <a16:colId xmlns:a16="http://schemas.microsoft.com/office/drawing/2014/main" val="1024664020"/>
                    </a:ext>
                  </a:extLst>
                </a:gridCol>
                <a:gridCol w="1431851">
                  <a:extLst>
                    <a:ext uri="{9D8B030D-6E8A-4147-A177-3AD203B41FA5}">
                      <a16:colId xmlns:a16="http://schemas.microsoft.com/office/drawing/2014/main" val="1416077605"/>
                    </a:ext>
                  </a:extLst>
                </a:gridCol>
                <a:gridCol w="1622323">
                  <a:extLst>
                    <a:ext uri="{9D8B030D-6E8A-4147-A177-3AD203B41FA5}">
                      <a16:colId xmlns:a16="http://schemas.microsoft.com/office/drawing/2014/main" val="2689804184"/>
                    </a:ext>
                  </a:extLst>
                </a:gridCol>
                <a:gridCol w="1386717">
                  <a:extLst>
                    <a:ext uri="{9D8B030D-6E8A-4147-A177-3AD203B41FA5}">
                      <a16:colId xmlns:a16="http://schemas.microsoft.com/office/drawing/2014/main" val="1587194768"/>
                    </a:ext>
                  </a:extLst>
                </a:gridCol>
                <a:gridCol w="1370389">
                  <a:extLst>
                    <a:ext uri="{9D8B030D-6E8A-4147-A177-3AD203B41FA5}">
                      <a16:colId xmlns:a16="http://schemas.microsoft.com/office/drawing/2014/main" val="1439924764"/>
                    </a:ext>
                  </a:extLst>
                </a:gridCol>
                <a:gridCol w="1452820">
                  <a:extLst>
                    <a:ext uri="{9D8B030D-6E8A-4147-A177-3AD203B41FA5}">
                      <a16:colId xmlns:a16="http://schemas.microsoft.com/office/drawing/2014/main" val="2988284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Vecka 19-25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Måndag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Fredag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210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Typ av pass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Styrka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Snabbhet/</a:t>
                      </a:r>
                    </a:p>
                    <a:p>
                      <a:r>
                        <a:rPr lang="sv-SE" dirty="0"/>
                        <a:t>Spänst/</a:t>
                      </a:r>
                    </a:p>
                    <a:p>
                      <a:r>
                        <a:rPr lang="sv-SE" dirty="0"/>
                        <a:t>Intervall (med U15)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Styrka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Snabbhet/ backintervall (med J18/J20)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Styrka/ Anaerobt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Ledigt/ev. extra </a:t>
                      </a:r>
                      <a:r>
                        <a:rPr lang="sv-SE" dirty="0" err="1"/>
                        <a:t>fyspass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Ledigt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20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Plats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Actic</a:t>
                      </a:r>
                      <a:r>
                        <a:rPr lang="sv-S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Rudsskolan</a:t>
                      </a:r>
                      <a:r>
                        <a:rPr lang="sv-SE" dirty="0"/>
                        <a:t> idrottshall/ </a:t>
                      </a:r>
                      <a:r>
                        <a:rPr lang="sv-SE" dirty="0" err="1"/>
                        <a:t>Tyrsstugan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Actic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Solstadens</a:t>
                      </a:r>
                      <a:r>
                        <a:rPr lang="sv-SE" dirty="0"/>
                        <a:t> konstgräs/ </a:t>
                      </a:r>
                      <a:r>
                        <a:rPr lang="sv-SE" dirty="0" err="1"/>
                        <a:t>Bryngfjorden</a:t>
                      </a:r>
                      <a:r>
                        <a:rPr lang="sv-SE" dirty="0"/>
                        <a:t>/ </a:t>
                      </a:r>
                      <a:r>
                        <a:rPr lang="sv-SE" dirty="0" err="1"/>
                        <a:t>sörmon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/>
                        <a:t>Actic</a:t>
                      </a:r>
                      <a:r>
                        <a:rPr lang="sv-SE" dirty="0"/>
                        <a:t>/ utomhus/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cykel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075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Tränare på plats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Jocke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Tollefsen/ U15 ledare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Jocke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Astrid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Jocke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776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67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1B18B0-549E-CB6B-569A-99A4940E0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 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01664B-4FC7-22F0-ECA2-30C62325D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0203"/>
            <a:ext cx="938022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dirty="0"/>
              <a:t>Samtliga pass finns på </a:t>
            </a:r>
            <a:r>
              <a:rPr lang="sv-SE" dirty="0" err="1"/>
              <a:t>appen</a:t>
            </a:r>
            <a:r>
              <a:rPr lang="sv-SE" dirty="0"/>
              <a:t> ”</a:t>
            </a:r>
            <a:r>
              <a:rPr lang="sv-SE" dirty="0" err="1"/>
              <a:t>TeamBuildr</a:t>
            </a:r>
            <a:r>
              <a:rPr lang="sv-SE" dirty="0"/>
              <a:t>”.</a:t>
            </a:r>
          </a:p>
          <a:p>
            <a:pPr>
              <a:lnSpc>
                <a:spcPct val="150000"/>
              </a:lnSpc>
            </a:pPr>
            <a:r>
              <a:rPr lang="sv-SE" dirty="0"/>
              <a:t>Ta med mobilen på styrkepassen för att kunna registrera reps och vikt på övningarna!</a:t>
            </a:r>
          </a:p>
          <a:p>
            <a:pPr>
              <a:lnSpc>
                <a:spcPct val="150000"/>
              </a:lnSpc>
            </a:pPr>
            <a:r>
              <a:rPr lang="sv-SE" dirty="0"/>
              <a:t>Vid träning på </a:t>
            </a:r>
            <a:r>
              <a:rPr lang="sv-SE" dirty="0" err="1"/>
              <a:t>Actic</a:t>
            </a:r>
            <a:r>
              <a:rPr lang="sv-SE" dirty="0"/>
              <a:t> så behöver man registrera sig på </a:t>
            </a:r>
            <a:r>
              <a:rPr lang="sv-SE" dirty="0" err="1"/>
              <a:t>Actic-appen</a:t>
            </a:r>
            <a:r>
              <a:rPr lang="sv-SE" dirty="0"/>
              <a:t> när man är på plats! Har man ej </a:t>
            </a:r>
            <a:r>
              <a:rPr lang="sv-SE" dirty="0" err="1"/>
              <a:t>inlogg</a:t>
            </a:r>
            <a:r>
              <a:rPr lang="sv-SE" dirty="0"/>
              <a:t> så fixar man det i </a:t>
            </a:r>
            <a:r>
              <a:rPr lang="sv-SE" dirty="0" err="1"/>
              <a:t>Actics</a:t>
            </a:r>
            <a:r>
              <a:rPr lang="sv-SE" dirty="0"/>
              <a:t> reception.</a:t>
            </a:r>
          </a:p>
          <a:p>
            <a:pPr>
              <a:lnSpc>
                <a:spcPct val="150000"/>
              </a:lnSpc>
            </a:pPr>
            <a:r>
              <a:rPr lang="sv-SE" dirty="0"/>
              <a:t>Nya gymmet kommer att vara tillgängligt runt midsommar.</a:t>
            </a:r>
          </a:p>
          <a:p>
            <a:pPr>
              <a:lnSpc>
                <a:spcPct val="150000"/>
              </a:lnSpc>
            </a:pPr>
            <a:r>
              <a:rPr lang="sv-SE" dirty="0"/>
              <a:t>Gemensam träning från v.19- v.25. </a:t>
            </a:r>
          </a:p>
          <a:p>
            <a:pPr>
              <a:lnSpc>
                <a:spcPct val="150000"/>
              </a:lnSpc>
            </a:pPr>
            <a:r>
              <a:rPr lang="sv-SE" dirty="0"/>
              <a:t>Egenträning v.26-30</a:t>
            </a:r>
          </a:p>
          <a:p>
            <a:pPr>
              <a:lnSpc>
                <a:spcPct val="150000"/>
              </a:lnSpc>
            </a:pPr>
            <a:r>
              <a:rPr lang="sv-SE" dirty="0"/>
              <a:t>Uppstart v.31</a:t>
            </a:r>
          </a:p>
        </p:txBody>
      </p:sp>
    </p:spTree>
    <p:extLst>
      <p:ext uri="{BB962C8B-B14F-4D97-AF65-F5344CB8AC3E}">
        <p14:creationId xmlns:p14="http://schemas.microsoft.com/office/powerpoint/2010/main" val="378839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FFC0BF-40FF-2446-96B6-F86B8F877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Prestationstriangel</a:t>
            </a:r>
          </a:p>
        </p:txBody>
      </p:sp>
      <p:sp>
        <p:nvSpPr>
          <p:cNvPr id="4" name="Triangel 3">
            <a:extLst>
              <a:ext uri="{FF2B5EF4-FFF2-40B4-BE49-F238E27FC236}">
                <a16:creationId xmlns:a16="http://schemas.microsoft.com/office/drawing/2014/main" id="{E9B6374A-D949-6B47-92C2-A0B299C1561D}"/>
              </a:ext>
            </a:extLst>
          </p:cNvPr>
          <p:cNvSpPr/>
          <p:nvPr/>
        </p:nvSpPr>
        <p:spPr>
          <a:xfrm>
            <a:off x="2549611" y="2007967"/>
            <a:ext cx="4250724" cy="324982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0ADB733-E234-EC4F-AF92-4866ECB6F8E7}"/>
              </a:ext>
            </a:extLst>
          </p:cNvPr>
          <p:cNvSpPr txBox="1"/>
          <p:nvPr/>
        </p:nvSpPr>
        <p:spPr>
          <a:xfrm>
            <a:off x="6319863" y="5257794"/>
            <a:ext cx="2372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/>
              <a:t>Återhämtning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20B9FC76-4F75-BF43-A45D-A9794C7424E0}"/>
              </a:ext>
            </a:extLst>
          </p:cNvPr>
          <p:cNvSpPr txBox="1"/>
          <p:nvPr/>
        </p:nvSpPr>
        <p:spPr>
          <a:xfrm>
            <a:off x="1465306" y="5322648"/>
            <a:ext cx="1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/>
              <a:t>Äta</a:t>
            </a:r>
            <a:endParaRPr lang="sv-SE" b="1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11DEDB7-3D72-9042-BF67-436716FACE03}"/>
              </a:ext>
            </a:extLst>
          </p:cNvPr>
          <p:cNvSpPr txBox="1"/>
          <p:nvPr/>
        </p:nvSpPr>
        <p:spPr>
          <a:xfrm>
            <a:off x="3884140" y="1482492"/>
            <a:ext cx="1581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/>
              <a:t>Träna</a:t>
            </a:r>
            <a:endParaRPr lang="sv-SE" b="1" dirty="0"/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5ADD4EA2-E13C-95EC-6BC4-E9E90C19B4A5}"/>
              </a:ext>
            </a:extLst>
          </p:cNvPr>
          <p:cNvSpPr/>
          <p:nvPr/>
        </p:nvSpPr>
        <p:spPr>
          <a:xfrm>
            <a:off x="5451594" y="1550613"/>
            <a:ext cx="1348740" cy="12056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5-6 pass/ vecka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9D97A7E1-42F7-02A7-DB3C-84BAB9B394E1}"/>
              </a:ext>
            </a:extLst>
          </p:cNvPr>
          <p:cNvSpPr/>
          <p:nvPr/>
        </p:nvSpPr>
        <p:spPr>
          <a:xfrm>
            <a:off x="6739787" y="3863765"/>
            <a:ext cx="1348740" cy="12056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8-10 h sömn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13710E5F-4A1B-BB32-A448-6E167EF656E1}"/>
              </a:ext>
            </a:extLst>
          </p:cNvPr>
          <p:cNvSpPr/>
          <p:nvPr/>
        </p:nvSpPr>
        <p:spPr>
          <a:xfrm>
            <a:off x="5324990" y="5613354"/>
            <a:ext cx="1542020" cy="11271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Mental återhämtning</a:t>
            </a: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56F89D40-02EC-4946-3E21-EBF2B8DB6C9E}"/>
              </a:ext>
            </a:extLst>
          </p:cNvPr>
          <p:cNvSpPr/>
          <p:nvPr/>
        </p:nvSpPr>
        <p:spPr>
          <a:xfrm>
            <a:off x="2595948" y="1667871"/>
            <a:ext cx="1348740" cy="12056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Bygga tålighet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A6CB2145-0DD3-A8DA-F8B3-12770B16EEDA}"/>
              </a:ext>
            </a:extLst>
          </p:cNvPr>
          <p:cNvSpPr/>
          <p:nvPr/>
        </p:nvSpPr>
        <p:spPr>
          <a:xfrm>
            <a:off x="821932" y="3863765"/>
            <a:ext cx="1434206" cy="12056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5-6 måltider/dag</a:t>
            </a: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D75504F2-FB0D-B01A-C82B-6806366E2A86}"/>
              </a:ext>
            </a:extLst>
          </p:cNvPr>
          <p:cNvSpPr/>
          <p:nvPr/>
        </p:nvSpPr>
        <p:spPr>
          <a:xfrm>
            <a:off x="2589307" y="5534868"/>
            <a:ext cx="1434206" cy="12056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Större mängd KH + P</a:t>
            </a: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56C37F59-6016-CD4E-C7F3-C5EA2DAF2CCD}"/>
              </a:ext>
            </a:extLst>
          </p:cNvPr>
          <p:cNvSpPr/>
          <p:nvPr/>
        </p:nvSpPr>
        <p:spPr>
          <a:xfrm>
            <a:off x="292957" y="5496333"/>
            <a:ext cx="1434206" cy="12056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Ca 2-3 L vätska</a:t>
            </a:r>
          </a:p>
        </p:txBody>
      </p:sp>
    </p:spTree>
    <p:extLst>
      <p:ext uri="{BB962C8B-B14F-4D97-AF65-F5344CB8AC3E}">
        <p14:creationId xmlns:p14="http://schemas.microsoft.com/office/powerpoint/2010/main" val="312787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Tema3">
  <a:themeElements>
    <a:clrScheme name="FBK 1">
      <a:dk1>
        <a:srgbClr val="000000"/>
      </a:dk1>
      <a:lt1>
        <a:srgbClr val="FFFFFF"/>
      </a:lt1>
      <a:dk2>
        <a:srgbClr val="03321F"/>
      </a:dk2>
      <a:lt2>
        <a:srgbClr val="FFFFFF"/>
      </a:lt2>
      <a:accent1>
        <a:srgbClr val="03321F"/>
      </a:accent1>
      <a:accent2>
        <a:srgbClr val="E4AE08"/>
      </a:accent2>
      <a:accent3>
        <a:srgbClr val="0B091E"/>
      </a:accent3>
      <a:accent4>
        <a:srgbClr val="0C0A21"/>
      </a:accent4>
      <a:accent5>
        <a:srgbClr val="0B030A"/>
      </a:accent5>
      <a:accent6>
        <a:srgbClr val="09020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3" id="{6361F7EE-CE6B-BA42-B675-8C6F0383D1E4}" vid="{54EAB39E-DE09-CB40-90BB-7B34A31BF4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02541E0F01D84EAAC411D975280CEA" ma:contentTypeVersion="12" ma:contentTypeDescription="Skapa ett nytt dokument." ma:contentTypeScope="" ma:versionID="8bce004e4a9795d0776dc2c6cdee6059">
  <xsd:schema xmlns:xsd="http://www.w3.org/2001/XMLSchema" xmlns:xs="http://www.w3.org/2001/XMLSchema" xmlns:p="http://schemas.microsoft.com/office/2006/metadata/properties" xmlns:ns2="d12f5d87-4664-4eca-8c6f-2a1b596fed8d" xmlns:ns3="4bc999e8-7333-450a-9455-bb97711c1f42" targetNamespace="http://schemas.microsoft.com/office/2006/metadata/properties" ma:root="true" ma:fieldsID="a417f8c2c400c1ba2e23a8b7a8df7245" ns2:_="" ns3:_="">
    <xsd:import namespace="d12f5d87-4664-4eca-8c6f-2a1b596fed8d"/>
    <xsd:import namespace="4bc999e8-7333-450a-9455-bb97711c1f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2f5d87-4664-4eca-8c6f-2a1b596fed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c999e8-7333-450a-9455-bb97711c1f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A1828F-A5D4-45F5-AE7C-628828A1D49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6ACF8BC-1B0C-4573-9584-71985EABBF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4532D8-35B1-4183-87EB-0319511A91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2f5d87-4664-4eca-8c6f-2a1b596fed8d"/>
    <ds:schemaRef ds:uri="4bc999e8-7333-450a-9455-bb97711c1f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Tema3</Template>
  <TotalTime>5102</TotalTime>
  <Words>319</Words>
  <Application>Microsoft Office PowerPoint</Application>
  <PresentationFormat>Bredbild</PresentationFormat>
  <Paragraphs>66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Dharma Gothic E ExBold Italic</vt:lpstr>
      <vt:lpstr>Flama</vt:lpstr>
      <vt:lpstr>Wingdings</vt:lpstr>
      <vt:lpstr>Tema3</vt:lpstr>
      <vt:lpstr>U-16 försäsong</vt:lpstr>
      <vt:lpstr>Fokus sommarträning</vt:lpstr>
      <vt:lpstr>Fysiska grundegenskaper</vt:lpstr>
      <vt:lpstr>Grundschema - Fys</vt:lpstr>
      <vt:lpstr>Viktig information</vt:lpstr>
      <vt:lpstr>Prestationstriangel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Albin Tyllgren</dc:creator>
  <cp:lastModifiedBy>Garrett Nystedt</cp:lastModifiedBy>
  <cp:revision>16</cp:revision>
  <dcterms:created xsi:type="dcterms:W3CDTF">2020-07-27T08:15:53Z</dcterms:created>
  <dcterms:modified xsi:type="dcterms:W3CDTF">2024-05-08T14:44:18Z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0x0101004A02541E0F01D84EAAC411D975280CEA</vt:lpwstr>
  </property>
</Properties>
</file>